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6" r:id="rId2"/>
    <p:sldId id="280" r:id="rId3"/>
    <p:sldId id="278" r:id="rId4"/>
    <p:sldId id="287" r:id="rId5"/>
    <p:sldId id="283" r:id="rId6"/>
    <p:sldId id="288" r:id="rId7"/>
    <p:sldId id="289" r:id="rId8"/>
    <p:sldId id="285" r:id="rId9"/>
    <p:sldId id="259" r:id="rId10"/>
    <p:sldId id="290" r:id="rId11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7895" autoAdjust="0"/>
  </p:normalViewPr>
  <p:slideViewPr>
    <p:cSldViewPr>
      <p:cViewPr varScale="1">
        <p:scale>
          <a:sx n="107" d="100"/>
          <a:sy n="107" d="100"/>
        </p:scale>
        <p:origin x="114" y="34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59580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87502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34795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55384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979311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20399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9444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36903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37164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7042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42794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5C9136-2385-4A7F-8658-B14010CDE338}" type="datetimeFigureOut">
              <a:rPr kumimoji="1" lang="ja-JP" altLang="en-US" smtClean="0"/>
              <a:t>2020/3/2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8B23F8-47B8-466A-AF38-62EE40374B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865464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/>
          <p:cNvSpPr txBox="1"/>
          <p:nvPr/>
        </p:nvSpPr>
        <p:spPr>
          <a:xfrm>
            <a:off x="539552" y="2537028"/>
            <a:ext cx="8112918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6600" dirty="0" smtClean="0">
                <a:solidFill>
                  <a:srgbClr val="00B0F0"/>
                </a:solidFill>
              </a:rPr>
              <a:t>症例提出モデルシート</a:t>
            </a:r>
            <a:endParaRPr kumimoji="1" lang="en-US" altLang="ja-JP" sz="6600" dirty="0" smtClean="0">
              <a:solidFill>
                <a:srgbClr val="00B0F0"/>
              </a:solidFill>
            </a:endParaRPr>
          </a:p>
          <a:p>
            <a:r>
              <a:rPr lang="ja-JP" altLang="en-US" sz="6600" dirty="0" smtClean="0">
                <a:solidFill>
                  <a:srgbClr val="00B0F0"/>
                </a:solidFill>
              </a:rPr>
              <a:t>オーソリティー</a:t>
            </a:r>
            <a:endParaRPr kumimoji="1" lang="ja-JP" altLang="en-US" sz="6600" dirty="0">
              <a:solidFill>
                <a:srgbClr val="00B0F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テキスト ボックス 16"/>
          <p:cNvSpPr txBox="1"/>
          <p:nvPr/>
        </p:nvSpPr>
        <p:spPr>
          <a:xfrm>
            <a:off x="899592" y="188640"/>
            <a:ext cx="71855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 smtClean="0"/>
              <a:t>術後口腔内写真</a:t>
            </a:r>
            <a:r>
              <a:rPr lang="ja-JP" altLang="en-US" sz="2000" b="1" dirty="0" smtClean="0"/>
              <a:t>（</a:t>
            </a:r>
            <a:r>
              <a:rPr lang="ja-JP" altLang="en-US" sz="2000" b="1" dirty="0" smtClean="0">
                <a:solidFill>
                  <a:srgbClr val="FF0000"/>
                </a:solidFill>
              </a:rPr>
              <a:t>必ずしも</a:t>
            </a:r>
            <a:r>
              <a:rPr lang="en-US" altLang="ja-JP" sz="2000" b="1" dirty="0" smtClean="0">
                <a:solidFill>
                  <a:srgbClr val="FF0000"/>
                </a:solidFill>
              </a:rPr>
              <a:t>5</a:t>
            </a:r>
            <a:r>
              <a:rPr lang="ja-JP" altLang="en-US" sz="2000" b="1" dirty="0" smtClean="0">
                <a:solidFill>
                  <a:srgbClr val="FF0000"/>
                </a:solidFill>
              </a:rPr>
              <a:t>枚法でなくとも良い。術部位は必要</a:t>
            </a:r>
            <a:r>
              <a:rPr lang="ja-JP" altLang="en-US" sz="2000" b="1" dirty="0" smtClean="0"/>
              <a:t>。）</a:t>
            </a:r>
            <a:endParaRPr kumimoji="1" lang="en-US" altLang="ja-JP" sz="2000" b="1" dirty="0" smtClean="0"/>
          </a:p>
        </p:txBody>
      </p:sp>
      <p:grpSp>
        <p:nvGrpSpPr>
          <p:cNvPr id="4" name="図形グループ 3"/>
          <p:cNvGrpSpPr/>
          <p:nvPr/>
        </p:nvGrpSpPr>
        <p:grpSpPr>
          <a:xfrm>
            <a:off x="683568" y="764704"/>
            <a:ext cx="7920880" cy="5184576"/>
            <a:chOff x="683568" y="548680"/>
            <a:chExt cx="7920880" cy="5184576"/>
          </a:xfrm>
        </p:grpSpPr>
        <p:sp>
          <p:nvSpPr>
            <p:cNvPr id="10" name="正方形/長方形 9"/>
            <p:cNvSpPr/>
            <p:nvPr/>
          </p:nvSpPr>
          <p:spPr>
            <a:xfrm>
              <a:off x="3419872" y="548680"/>
              <a:ext cx="2448272" cy="1656184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/>
            <p:cNvSpPr/>
            <p:nvPr/>
          </p:nvSpPr>
          <p:spPr>
            <a:xfrm>
              <a:off x="3419872" y="2420888"/>
              <a:ext cx="2448272" cy="151216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正方形/長方形 13"/>
            <p:cNvSpPr/>
            <p:nvPr/>
          </p:nvSpPr>
          <p:spPr>
            <a:xfrm>
              <a:off x="3419872" y="4077072"/>
              <a:ext cx="2448272" cy="1656184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正方形/長方形 14"/>
            <p:cNvSpPr/>
            <p:nvPr/>
          </p:nvSpPr>
          <p:spPr>
            <a:xfrm>
              <a:off x="683568" y="2420888"/>
              <a:ext cx="2448272" cy="151216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正方形/長方形 15"/>
            <p:cNvSpPr/>
            <p:nvPr/>
          </p:nvSpPr>
          <p:spPr>
            <a:xfrm>
              <a:off x="6156176" y="2420888"/>
              <a:ext cx="2448272" cy="151216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テキスト ボックス 17"/>
            <p:cNvSpPr txBox="1"/>
            <p:nvPr/>
          </p:nvSpPr>
          <p:spPr>
            <a:xfrm>
              <a:off x="3923928" y="2924944"/>
              <a:ext cx="130183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400" dirty="0" smtClean="0"/>
                <a:t>正面観</a:t>
              </a:r>
              <a:endParaRPr kumimoji="1" lang="ja-JP" altLang="en-US" sz="2400" dirty="0"/>
            </a:p>
          </p:txBody>
        </p:sp>
        <p:sp>
          <p:nvSpPr>
            <p:cNvPr id="19" name="テキスト ボックス 18"/>
            <p:cNvSpPr txBox="1"/>
            <p:nvPr/>
          </p:nvSpPr>
          <p:spPr>
            <a:xfrm>
              <a:off x="3635896" y="1124744"/>
              <a:ext cx="208666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400" dirty="0" smtClean="0"/>
                <a:t>上顎咬合面観</a:t>
              </a:r>
              <a:endParaRPr kumimoji="1" lang="en-US" altLang="ja-JP" sz="2400" dirty="0" smtClean="0"/>
            </a:p>
            <a:p>
              <a:r>
                <a:rPr lang="ja-JP" altLang="en-US" sz="1200" dirty="0" smtClean="0">
                  <a:solidFill>
                    <a:srgbClr val="FF0000"/>
                  </a:solidFill>
                </a:rPr>
                <a:t>ミラー像の場合は左右の調整</a:t>
              </a:r>
              <a:endParaRPr kumimoji="1" lang="ja-JP" altLang="en-US" sz="1200" dirty="0">
                <a:solidFill>
                  <a:srgbClr val="FF0000"/>
                </a:solidFill>
              </a:endParaRPr>
            </a:p>
          </p:txBody>
        </p:sp>
        <p:sp>
          <p:nvSpPr>
            <p:cNvPr id="20" name="テキスト ボックス 19"/>
            <p:cNvSpPr txBox="1"/>
            <p:nvPr/>
          </p:nvSpPr>
          <p:spPr>
            <a:xfrm>
              <a:off x="3635896" y="4581128"/>
              <a:ext cx="2160240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2400" dirty="0"/>
                <a:t>下</a:t>
              </a:r>
              <a:r>
                <a:rPr kumimoji="1" lang="ja-JP" altLang="en-US" sz="2400" dirty="0" smtClean="0"/>
                <a:t>顎咬合面観</a:t>
              </a:r>
              <a:endParaRPr kumimoji="1" lang="en-US" altLang="ja-JP" sz="2400" dirty="0" smtClean="0"/>
            </a:p>
            <a:p>
              <a:r>
                <a:rPr lang="ja-JP" altLang="en-US" sz="1200" dirty="0">
                  <a:solidFill>
                    <a:srgbClr val="FF0000"/>
                  </a:solidFill>
                </a:rPr>
                <a:t>ミラー像の場合は左右の調整</a:t>
              </a:r>
            </a:p>
            <a:p>
              <a:endParaRPr kumimoji="1" lang="ja-JP" altLang="en-US" sz="2400" dirty="0"/>
            </a:p>
          </p:txBody>
        </p:sp>
        <p:sp>
          <p:nvSpPr>
            <p:cNvPr id="21" name="テキスト ボックス 20"/>
            <p:cNvSpPr txBox="1"/>
            <p:nvPr/>
          </p:nvSpPr>
          <p:spPr>
            <a:xfrm>
              <a:off x="1187624" y="2924944"/>
              <a:ext cx="137384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400" dirty="0" smtClean="0"/>
                <a:t>側面観</a:t>
              </a:r>
              <a:endParaRPr kumimoji="1" lang="ja-JP" altLang="en-US" sz="2400" dirty="0"/>
            </a:p>
          </p:txBody>
        </p:sp>
        <p:sp>
          <p:nvSpPr>
            <p:cNvPr id="22" name="テキスト ボックス 21"/>
            <p:cNvSpPr txBox="1"/>
            <p:nvPr/>
          </p:nvSpPr>
          <p:spPr>
            <a:xfrm>
              <a:off x="6876256" y="2996952"/>
              <a:ext cx="134597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400" dirty="0" smtClean="0"/>
                <a:t>側面観</a:t>
              </a:r>
              <a:endParaRPr kumimoji="1" lang="ja-JP" altLang="en-US" sz="2400" dirty="0"/>
            </a:p>
          </p:txBody>
        </p:sp>
      </p:grpSp>
      <p:sp>
        <p:nvSpPr>
          <p:cNvPr id="2" name="テキスト ボックス 1"/>
          <p:cNvSpPr txBox="1"/>
          <p:nvPr/>
        </p:nvSpPr>
        <p:spPr>
          <a:xfrm>
            <a:off x="2771800" y="6093296"/>
            <a:ext cx="3851610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dirty="0" smtClean="0">
                <a:solidFill>
                  <a:srgbClr val="FF0000"/>
                </a:solidFill>
              </a:rPr>
              <a:t>撮影部位</a:t>
            </a:r>
            <a:r>
              <a:rPr kumimoji="1" lang="ja-JP" altLang="en-US" dirty="0" smtClean="0"/>
              <a:t>（</a:t>
            </a:r>
            <a:r>
              <a:rPr kumimoji="1" lang="en-US" altLang="ja-JP" dirty="0" smtClean="0"/>
              <a:t>OPE</a:t>
            </a:r>
            <a:r>
              <a:rPr kumimoji="1" lang="ja-JP" altLang="en-US" dirty="0" smtClean="0"/>
              <a:t>部位）、</a:t>
            </a:r>
            <a:r>
              <a:rPr kumimoji="1" lang="ja-JP" altLang="en-US" dirty="0" smtClean="0">
                <a:solidFill>
                  <a:srgbClr val="FF0000"/>
                </a:solidFill>
              </a:rPr>
              <a:t>撮影日</a:t>
            </a:r>
            <a:r>
              <a:rPr kumimoji="1" lang="ja-JP" altLang="en-US" dirty="0" smtClean="0"/>
              <a:t>の記載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808024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テキスト ボックス 2048"/>
          <p:cNvSpPr txBox="1"/>
          <p:nvPr/>
        </p:nvSpPr>
        <p:spPr>
          <a:xfrm>
            <a:off x="323528" y="116632"/>
            <a:ext cx="8443709" cy="66787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200" dirty="0" smtClean="0"/>
              <a:t>　　　　　　　　　　</a:t>
            </a:r>
            <a:r>
              <a:rPr kumimoji="1" lang="ja-JP" altLang="en-US" sz="2800" dirty="0" smtClean="0"/>
              <a:t>提出症例基準</a:t>
            </a:r>
            <a:endParaRPr kumimoji="1" lang="en-US" altLang="ja-JP" sz="2800" dirty="0" smtClean="0"/>
          </a:p>
          <a:p>
            <a:endParaRPr kumimoji="1" lang="en-US" altLang="ja-JP" sz="2800" dirty="0" smtClean="0"/>
          </a:p>
          <a:p>
            <a:r>
              <a:rPr kumimoji="1" lang="en-US" altLang="ja-JP" sz="2400" b="1" dirty="0" smtClean="0">
                <a:solidFill>
                  <a:srgbClr val="FF0000"/>
                </a:solidFill>
              </a:rPr>
              <a:t>※</a:t>
            </a:r>
            <a:r>
              <a:rPr kumimoji="1" lang="ja-JP" altLang="en-US" sz="2400" b="1" dirty="0" smtClean="0">
                <a:solidFill>
                  <a:srgbClr val="FF0000"/>
                </a:solidFill>
              </a:rPr>
              <a:t>下記に当てはまる症例については提出不可となります。</a:t>
            </a:r>
            <a:endParaRPr kumimoji="1" lang="en-US" altLang="ja-JP" sz="2400" b="1" dirty="0" smtClean="0">
              <a:solidFill>
                <a:srgbClr val="FF0000"/>
              </a:solidFill>
            </a:endParaRPr>
          </a:p>
          <a:p>
            <a:r>
              <a:rPr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①埋入本数が少なく、補綴学的に明らかに過重負担となっている</a:t>
            </a:r>
            <a:endParaRPr lang="en-US" altLang="ja-JP" sz="24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lang="en-US" altLang="ja-JP" sz="24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　ケース。</a:t>
            </a:r>
            <a:endParaRPr lang="en-US" altLang="ja-JP" sz="24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kumimoji="1"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②患者の経済的理由で無理な設計をしたケース。</a:t>
            </a:r>
            <a:endParaRPr kumimoji="1" lang="en-US" altLang="ja-JP" sz="24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③十分な骨量があるにもかかわらず、あまりに短いインプラントを</a:t>
            </a:r>
            <a:endParaRPr lang="en-US" altLang="ja-JP" sz="24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lang="en-US" altLang="ja-JP" sz="2400" b="1" dirty="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  <a:r>
              <a:rPr lang="en-US" altLang="ja-JP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   </a:t>
            </a:r>
            <a:r>
              <a:rPr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使用しているケース。</a:t>
            </a:r>
            <a:endParaRPr lang="en-US" altLang="ja-JP" sz="24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④インプラント上部補綴後３年経過していないケース。</a:t>
            </a:r>
            <a:endParaRPr lang="en-US" altLang="ja-JP" sz="24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　</a:t>
            </a:r>
            <a:endParaRPr lang="en-US" altLang="ja-JP" sz="24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lang="en-US" altLang="ja-JP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Authority</a:t>
            </a:r>
            <a:r>
              <a:rPr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試験は</a:t>
            </a:r>
            <a:r>
              <a:rPr lang="en-US" altLang="ja-JP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50</a:t>
            </a:r>
            <a:r>
              <a:rPr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症例の症例一覧表と</a:t>
            </a:r>
            <a:r>
              <a:rPr lang="en-US" altLang="ja-JP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8〜10</a:t>
            </a:r>
            <a:r>
              <a:rPr lang="ja-JP" altLang="en-US" sz="2400" b="1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症例のレントゲン及び口腔内写真を提出</a:t>
            </a:r>
            <a:endParaRPr lang="en-US" altLang="ja-JP" sz="2400" b="1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endParaRPr lang="en-US" altLang="ja-JP" sz="2400" b="1" dirty="0" smtClean="0">
              <a:solidFill>
                <a:srgbClr val="FF0000"/>
              </a:solidFill>
            </a:endParaRPr>
          </a:p>
          <a:p>
            <a:r>
              <a:rPr lang="en-US" altLang="ja-JP" sz="2400" b="1" dirty="0" smtClean="0">
                <a:solidFill>
                  <a:srgbClr val="FF0000"/>
                </a:solidFill>
              </a:rPr>
              <a:t>※</a:t>
            </a:r>
            <a:r>
              <a:rPr lang="ja-JP" altLang="en-US" sz="2400" b="1" dirty="0" smtClean="0">
                <a:solidFill>
                  <a:srgbClr val="FF0000"/>
                </a:solidFill>
              </a:rPr>
              <a:t>同一患者でも埋入時期及びブロックが違えば、２症例とみなし　　　</a:t>
            </a:r>
            <a:r>
              <a:rPr lang="ja-JP" altLang="en-US" sz="2400" b="1" dirty="0" err="1" smtClean="0">
                <a:solidFill>
                  <a:srgbClr val="FF0000"/>
                </a:solidFill>
              </a:rPr>
              <a:t>て</a:t>
            </a:r>
            <a:r>
              <a:rPr lang="ja-JP" altLang="en-US" sz="2400" b="1" dirty="0" smtClean="0">
                <a:solidFill>
                  <a:srgbClr val="FF0000"/>
                </a:solidFill>
              </a:rPr>
              <a:t>差支えありません</a:t>
            </a:r>
            <a:endParaRPr lang="en-US" altLang="ja-JP" sz="2400" b="1" dirty="0" smtClean="0">
              <a:solidFill>
                <a:srgbClr val="FF0000"/>
              </a:solidFill>
            </a:endParaRPr>
          </a:p>
          <a:p>
            <a:pPr lvl="0"/>
            <a:r>
              <a:rPr lang="ja-JP" altLang="en-US" sz="2400" b="1" dirty="0" smtClean="0">
                <a:solidFill>
                  <a:srgbClr val="FF0000"/>
                </a:solidFill>
              </a:rPr>
              <a:t>パノラマ</a:t>
            </a:r>
            <a:r>
              <a:rPr lang="ja-JP" altLang="en-US" sz="2400" b="1" dirty="0">
                <a:solidFill>
                  <a:srgbClr val="FF0000"/>
                </a:solidFill>
              </a:rPr>
              <a:t>画像はＣＴ画像引用</a:t>
            </a:r>
            <a:r>
              <a:rPr lang="ja-JP" altLang="en-US" sz="2400" b="1" dirty="0" smtClean="0">
                <a:solidFill>
                  <a:srgbClr val="FF0000"/>
                </a:solidFill>
              </a:rPr>
              <a:t>でも差支えありません</a:t>
            </a:r>
            <a:endParaRPr lang="en-US" altLang="ja-JP" sz="2400" b="1" dirty="0" smtClean="0">
              <a:solidFill>
                <a:srgbClr val="FF0000"/>
              </a:solidFill>
            </a:endParaRPr>
          </a:p>
          <a:p>
            <a:endParaRPr kumimoji="1" lang="ja-JP" altLang="en-US" sz="3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76040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/>
          <p:cNvSpPr txBox="1"/>
          <p:nvPr/>
        </p:nvSpPr>
        <p:spPr>
          <a:xfrm>
            <a:off x="251520" y="116632"/>
            <a:ext cx="705678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ja-JP" altLang="en-US" sz="2800" b="1" dirty="0" smtClean="0">
                <a:solidFill>
                  <a:prstClr val="black">
                    <a:lumMod val="95000"/>
                    <a:lumOff val="5000"/>
                  </a:prstClr>
                </a:solidFill>
              </a:rPr>
              <a:t>＊</a:t>
            </a:r>
            <a:r>
              <a:rPr lang="en-US" altLang="ja-JP" sz="2800" b="1" dirty="0" smtClean="0">
                <a:solidFill>
                  <a:prstClr val="black">
                    <a:lumMod val="95000"/>
                    <a:lumOff val="5000"/>
                  </a:prstClr>
                </a:solidFill>
              </a:rPr>
              <a:t>Authority</a:t>
            </a:r>
            <a:r>
              <a:rPr lang="ja-JP" altLang="en-US" sz="2800" b="1" dirty="0">
                <a:solidFill>
                  <a:prstClr val="black">
                    <a:lumMod val="95000"/>
                    <a:lumOff val="5000"/>
                  </a:prstClr>
                </a:solidFill>
              </a:rPr>
              <a:t>試験は</a:t>
            </a:r>
            <a:r>
              <a:rPr lang="en-US" altLang="ja-JP" sz="2800" b="1" dirty="0">
                <a:solidFill>
                  <a:prstClr val="black">
                    <a:lumMod val="95000"/>
                    <a:lumOff val="5000"/>
                  </a:prstClr>
                </a:solidFill>
              </a:rPr>
              <a:t>50</a:t>
            </a:r>
            <a:r>
              <a:rPr lang="ja-JP" altLang="en-US" sz="2800" b="1" dirty="0" smtClean="0">
                <a:solidFill>
                  <a:prstClr val="black">
                    <a:lumMod val="95000"/>
                    <a:lumOff val="5000"/>
                  </a:prstClr>
                </a:solidFill>
              </a:rPr>
              <a:t>症例の症例一覧表提出</a:t>
            </a:r>
            <a:endParaRPr lang="en-US" altLang="ja-JP" sz="2800" b="1" dirty="0">
              <a:solidFill>
                <a:prstClr val="black">
                  <a:lumMod val="95000"/>
                  <a:lumOff val="5000"/>
                </a:prstClr>
              </a:solidFill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323528" y="692696"/>
            <a:ext cx="8604448" cy="67403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＊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50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症例のうち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8~10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症例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の術前、術直後、補綴物装着後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3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年の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en-US" altLang="ja-JP" sz="2400" b="1" dirty="0">
                <a:solidFill>
                  <a:srgbClr val="222222"/>
                </a:solidFill>
                <a:latin typeface="繝｡繧､繝ｪ繧ｪ"/>
              </a:rPr>
              <a:t> 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 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パントモレントゲン（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CT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可）及び　術前、術中（術直後）、補綴物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　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SET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後の口腔内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写真を提出すること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。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   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（口腔内写真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は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五枚法もしくは、術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野が写っていれば可）</a:t>
            </a:r>
            <a:r>
              <a:rPr lang="ja-JP" altLang="en-US" sz="2400" b="1" dirty="0"/>
              <a:t/>
            </a:r>
            <a:br>
              <a:rPr lang="ja-JP" altLang="en-US" sz="2400" b="1" dirty="0"/>
            </a:br>
            <a:r>
              <a:rPr lang="ja-JP" altLang="en-US" sz="2400" b="1" dirty="0" smtClean="0"/>
              <a:t>＊８</a:t>
            </a:r>
            <a:r>
              <a:rPr lang="en-US" altLang="ja-JP" sz="2400" b="1" dirty="0" smtClean="0"/>
              <a:t>〜</a:t>
            </a:r>
            <a:r>
              <a:rPr lang="ja-JP" altLang="en-US" sz="2400" b="1" dirty="0" smtClean="0"/>
              <a:t>１０の提出症例には以下の条件の症例を入れること。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　　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①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前歯部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審美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症例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　　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②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上顎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洞を挙上した症例（</a:t>
            </a:r>
            <a:r>
              <a:rPr lang="en-US" altLang="ja-JP" sz="2400" b="1" dirty="0">
                <a:solidFill>
                  <a:srgbClr val="222222"/>
                </a:solidFill>
                <a:latin typeface="繝｡繧､繝ｪ繧ｪ"/>
              </a:rPr>
              <a:t>GBR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などの症例でも可）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　　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③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全顎症例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（オーバーデンチャーを含む）を入れること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。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　　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1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回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OPE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の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全顎症例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で無くても、計画的に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OPE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をし、結果として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　　全額になった症例も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全顎症例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として良い。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kumimoji="1"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＊提出書類はパワーポイント、</a:t>
            </a:r>
            <a:r>
              <a:rPr kumimoji="1"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PDF</a:t>
            </a:r>
            <a:r>
              <a:rPr kumimoji="1"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、キイノートで作成する。</a:t>
            </a:r>
            <a:endParaRPr kumimoji="1"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kumimoji="1"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　</a:t>
            </a:r>
            <a:r>
              <a:rPr kumimoji="1"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 </a:t>
            </a:r>
            <a:r>
              <a:rPr kumimoji="1"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一覧表はワード、エクセルでの作成でも良い。</a:t>
            </a:r>
            <a:endParaRPr kumimoji="1"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＊提出は電子媒体（</a:t>
            </a:r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USB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メモリーなど）にて提出。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   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（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電子媒体での提出が出来ない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場合</a:t>
            </a:r>
            <a:r>
              <a:rPr lang="ja-JP" altLang="en-US" sz="2400" b="1" dirty="0">
                <a:solidFill>
                  <a:srgbClr val="222222"/>
                </a:solidFill>
                <a:latin typeface="繝｡繧､繝ｪ繧ｪ"/>
              </a:rPr>
              <a:t>は事務局に連絡ください</a:t>
            </a:r>
            <a:r>
              <a:rPr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）</a:t>
            </a:r>
            <a:endParaRPr lang="en-US" altLang="ja-JP" sz="2400" b="1" dirty="0" smtClean="0">
              <a:solidFill>
                <a:srgbClr val="222222"/>
              </a:solidFill>
              <a:latin typeface="繝｡繧､繝ｪ繧ｪ"/>
            </a:endParaRPr>
          </a:p>
          <a:p>
            <a:r>
              <a:rPr kumimoji="1"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＊提出した症例の他に、試験委員が確認を必要と判断した場合は１</a:t>
            </a:r>
            <a:r>
              <a:rPr kumimoji="1" lang="en-US" altLang="ja-JP" sz="2400" b="1" dirty="0" smtClean="0">
                <a:solidFill>
                  <a:srgbClr val="222222"/>
                </a:solidFill>
                <a:latin typeface="繝｡繧､繝ｪ繧ｪ"/>
              </a:rPr>
              <a:t>〜</a:t>
            </a:r>
            <a:r>
              <a:rPr kumimoji="1" lang="ja-JP" altLang="en-US" sz="2400" b="1" dirty="0" smtClean="0">
                <a:solidFill>
                  <a:srgbClr val="222222"/>
                </a:solidFill>
                <a:latin typeface="繝｡繧､繝ｪ繧ｪ"/>
              </a:rPr>
              <a:t>２症例の追加を求める場合があります。　　</a:t>
            </a:r>
            <a:endParaRPr kumimoji="1" lang="ja-JP" alt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17785624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表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8653837"/>
              </p:ext>
            </p:extLst>
          </p:nvPr>
        </p:nvGraphicFramePr>
        <p:xfrm>
          <a:off x="251520" y="692696"/>
          <a:ext cx="8611329" cy="5501637"/>
        </p:xfrm>
        <a:graphic>
          <a:graphicData uri="http://schemas.openxmlformats.org/drawingml/2006/table">
            <a:tbl>
              <a:tblPr/>
              <a:tblGrid>
                <a:gridCol w="605178"/>
                <a:gridCol w="676376"/>
                <a:gridCol w="36783"/>
                <a:gridCol w="364887"/>
                <a:gridCol w="332255"/>
                <a:gridCol w="1020498"/>
                <a:gridCol w="935651"/>
                <a:gridCol w="1293420"/>
                <a:gridCol w="1079828"/>
                <a:gridCol w="1352752"/>
                <a:gridCol w="913701"/>
              </a:tblGrid>
              <a:tr h="1304957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症例一覧表</a:t>
                      </a: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歯科医師名：</a:t>
                      </a: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診療医院名</a:t>
                      </a: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症例番号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患者略称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性別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年齢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症例部位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OPE</a:t>
                      </a:r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日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インプラントタイプ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zh-Hant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OPE</a:t>
                      </a:r>
                      <a:r>
                        <a:rPr lang="zh-Hant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方式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補綴種類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補綴装着日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1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N.N.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M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56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47</a:t>
                      </a:r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，</a:t>
                      </a:r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46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hr-HR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1995.12.05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二回法、</a:t>
                      </a:r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RBM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Normal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metalSeramic Crown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hr-HR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1996.03.12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＊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5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M.T.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W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58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45</a:t>
                      </a:r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，</a:t>
                      </a:r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43</a:t>
                      </a:r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，</a:t>
                      </a:r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33</a:t>
                      </a:r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，</a:t>
                      </a:r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35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2010/9/8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hr-HR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2回法</a:t>
                      </a:r>
                      <a:r>
                        <a:rPr lang="hr-HR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、</a:t>
                      </a:r>
                      <a:r>
                        <a:rPr lang="en-US" altLang="ja-JP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MS</a:t>
                      </a:r>
                      <a:endParaRPr lang="hr-HR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フラップレス</a:t>
                      </a:r>
                      <a:endParaRPr 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可徹式総義歯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2010/12/15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*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*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8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T.K.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M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s-I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48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26,27</a:t>
                      </a:r>
                      <a:endParaRPr lang="cs-CZ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2013/7/10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二回法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、</a:t>
                      </a:r>
                      <a:r>
                        <a:rPr lang="en-US" altLang="ja-JP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HA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コート</a:t>
                      </a:r>
                      <a:endParaRPr lang="en-US" altLang="ja-JP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ソケットリフト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pl-PL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MetalHybrid Cwown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2014/2/3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*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15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K.N.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W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s-I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52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fi-FI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41,32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2010/5/16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一回法、ワンピース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スプリットクレスト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ジルコニアセラミック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2010/8/25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*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mr-IN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*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50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M.S.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M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altLang="ja-JP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46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21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s-I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2009/6/9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二回法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、</a:t>
                      </a:r>
                      <a:r>
                        <a:rPr lang="en-US" altLang="ja-JP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SLA</a:t>
                      </a:r>
                      <a:endParaRPr lang="en-US" altLang="ja-JP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GBR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SeramicCrown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is-IS" sz="1100" b="0" i="0" u="none" strike="noStrike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2009/12/15</a:t>
                      </a:r>
                    </a:p>
                  </a:txBody>
                  <a:tcPr marL="11383" marR="11383" marT="11383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4679">
                <a:tc gridSpan="5">
                  <a:txBody>
                    <a:bodyPr/>
                    <a:lstStyle/>
                    <a:p>
                      <a:pPr marL="0" marR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＊クリニカルは</a:t>
                      </a:r>
                      <a:r>
                        <a:rPr lang="en-US" altLang="ja-JP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20</a:t>
                      </a:r>
                      <a:r>
                        <a:rPr lang="ja-JP" altLang="en-US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症例まで</a:t>
                      </a:r>
                    </a:p>
                    <a:p>
                      <a:pPr algn="ctr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ja-JP" alt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＊</a:t>
                      </a:r>
                      <a:r>
                        <a:rPr lang="en-US" altLang="ja-JP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MS</a:t>
                      </a:r>
                      <a:r>
                        <a:rPr lang="ja-JP" altLang="en-US" sz="105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はマシン削り出し</a:t>
                      </a:r>
                      <a:endParaRPr lang="en-US" altLang="ja-JP" sz="1050" b="0" i="0" u="none" strike="noStrike" dirty="0" smtClean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44679">
                <a:tc gridSpan="3">
                  <a:txBody>
                    <a:bodyPr/>
                    <a:lstStyle/>
                    <a:p>
                      <a:pPr algn="l" fontAlgn="b"/>
                      <a:r>
                        <a:rPr lang="ja-JP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　　　　</a:t>
                      </a:r>
                    </a:p>
                    <a:p>
                      <a:pPr algn="l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 fontAlgn="b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＊以上の症例は私が施術しました。</a:t>
                      </a:r>
                    </a:p>
                    <a:p>
                      <a:pPr algn="l" fontAlgn="b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資料作成日：</a:t>
                      </a: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75766"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6">
                  <a:txBody>
                    <a:bodyPr/>
                    <a:lstStyle/>
                    <a:p>
                      <a:pPr marL="0" indent="0" algn="l" fontAlgn="b">
                        <a:buFont typeface="Arial"/>
                        <a:buNone/>
                      </a:pP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marL="0" indent="0" algn="l" fontAlgn="b">
                        <a:buFont typeface="Arial"/>
                        <a:buNone/>
                      </a:pP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indent="0" algn="l" fontAlgn="b">
                        <a:buFont typeface="Arial"/>
                        <a:buNone/>
                      </a:pPr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ctr"/>
                      <a:r>
                        <a:rPr lang="ja-JP" altLang="en-US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施術者の</a:t>
                      </a:r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ＭＳ Ｐゴシック"/>
                        </a:rPr>
                        <a:t>サイン：</a:t>
                      </a: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ＭＳ Ｐゴシック"/>
                      </a:endParaRPr>
                    </a:p>
                  </a:txBody>
                  <a:tcPr marL="11383" marR="11383" marT="11383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200182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7544" y="1340768"/>
            <a:ext cx="8280920" cy="504056"/>
          </a:xfrm>
        </p:spPr>
        <p:txBody>
          <a:bodyPr>
            <a:noAutofit/>
          </a:bodyPr>
          <a:lstStyle/>
          <a:p>
            <a:pPr algn="l"/>
            <a:r>
              <a:rPr kumimoji="1" lang="en-US" altLang="ja-JP" sz="2800" dirty="0" smtClean="0"/>
              <a:t>①</a:t>
            </a:r>
            <a:r>
              <a:rPr kumimoji="1" lang="ja-JP" altLang="en-US" sz="2800" dirty="0" smtClean="0"/>
              <a:t>患者名（イニシャル）</a:t>
            </a:r>
            <a:r>
              <a:rPr lang="ja-JP" altLang="en-US" sz="2800" dirty="0" smtClean="0"/>
              <a:t>　性別（</a:t>
            </a:r>
            <a:r>
              <a:rPr lang="en-US" altLang="ja-JP" sz="2800" dirty="0" smtClean="0"/>
              <a:t>M,W</a:t>
            </a:r>
            <a:r>
              <a:rPr lang="ja-JP" altLang="en-US" sz="2800" dirty="0" smtClean="0"/>
              <a:t>）　年齢（</a:t>
            </a:r>
            <a:r>
              <a:rPr lang="en-US" altLang="ja-JP" sz="2800" dirty="0" smtClean="0"/>
              <a:t>OPE</a:t>
            </a:r>
            <a:r>
              <a:rPr lang="ja-JP" altLang="en-US" sz="2800" dirty="0" smtClean="0"/>
              <a:t>時）</a:t>
            </a:r>
            <a:r>
              <a:rPr kumimoji="1" lang="ja-JP" altLang="en-US" sz="3200" dirty="0" smtClean="0"/>
              <a:t>　　</a:t>
            </a:r>
            <a:endParaRPr kumimoji="1" lang="ja-JP" altLang="en-US" sz="3200" dirty="0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467544" y="2060848"/>
            <a:ext cx="734481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2800" dirty="0" smtClean="0"/>
              <a:t>②</a:t>
            </a:r>
            <a:r>
              <a:rPr kumimoji="1" lang="ja-JP" altLang="en-US" sz="2800" dirty="0" smtClean="0"/>
              <a:t>初診日（</a:t>
            </a:r>
            <a:r>
              <a:rPr kumimoji="1" lang="en-US" altLang="ja-JP" sz="2800" dirty="0" smtClean="0"/>
              <a:t>OPE</a:t>
            </a:r>
            <a:r>
              <a:rPr kumimoji="1" lang="ja-JP" altLang="en-US" sz="2800" dirty="0" smtClean="0"/>
              <a:t>の診断日）</a:t>
            </a:r>
            <a:endParaRPr kumimoji="1" lang="ja-JP" altLang="en-US" sz="2800" dirty="0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467544" y="2780928"/>
            <a:ext cx="380923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 smtClean="0"/>
              <a:t>③OPE</a:t>
            </a:r>
            <a:r>
              <a:rPr kumimoji="1" lang="ja-JP" altLang="en-US" sz="2800" dirty="0" smtClean="0"/>
              <a:t>日、補綴物</a:t>
            </a:r>
            <a:r>
              <a:rPr kumimoji="1" lang="en-US" altLang="ja-JP" sz="2800" dirty="0" smtClean="0"/>
              <a:t>SET</a:t>
            </a:r>
            <a:r>
              <a:rPr kumimoji="1" lang="ja-JP" altLang="en-US" sz="2800" dirty="0" smtClean="0"/>
              <a:t>日</a:t>
            </a:r>
            <a:endParaRPr kumimoji="1" lang="ja-JP" altLang="en-US" sz="2800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467544" y="3501008"/>
            <a:ext cx="197827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 smtClean="0"/>
              <a:t>④OPE</a:t>
            </a:r>
            <a:r>
              <a:rPr kumimoji="1" lang="ja-JP" altLang="en-US" sz="2800" dirty="0" smtClean="0"/>
              <a:t>部位</a:t>
            </a:r>
            <a:endParaRPr kumimoji="1" lang="ja-JP" altLang="en-US" sz="2800" dirty="0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467544" y="4149080"/>
            <a:ext cx="596068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 smtClean="0"/>
              <a:t>⑤</a:t>
            </a:r>
            <a:r>
              <a:rPr kumimoji="1" lang="ja-JP" altLang="en-US" sz="2800" dirty="0" smtClean="0"/>
              <a:t>フィクスチャーのメーカー名、サイズ</a:t>
            </a:r>
            <a:endParaRPr kumimoji="1" lang="ja-JP" altLang="en-US" sz="2800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467544" y="4869160"/>
            <a:ext cx="769223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dirty="0" smtClean="0"/>
              <a:t>⑥GBR</a:t>
            </a:r>
            <a:r>
              <a:rPr kumimoji="1" lang="ja-JP" altLang="en-US" sz="2800" dirty="0" smtClean="0"/>
              <a:t>など</a:t>
            </a:r>
            <a:r>
              <a:rPr kumimoji="1" lang="en-US" altLang="ja-JP" sz="2800" dirty="0" smtClean="0"/>
              <a:t>OPE</a:t>
            </a:r>
            <a:r>
              <a:rPr kumimoji="1" lang="ja-JP" altLang="en-US" sz="2800" dirty="0" smtClean="0"/>
              <a:t>の方式（</a:t>
            </a:r>
            <a:r>
              <a:rPr kumimoji="1" lang="en-US" altLang="ja-JP" sz="2800" dirty="0" smtClean="0"/>
              <a:t>No</a:t>
            </a:r>
            <a:r>
              <a:rPr kumimoji="1" lang="ja-JP" altLang="en-US" sz="2800" dirty="0" smtClean="0"/>
              <a:t>ｒ</a:t>
            </a:r>
            <a:r>
              <a:rPr kumimoji="1" lang="en-US" altLang="ja-JP" sz="2800" dirty="0" smtClean="0"/>
              <a:t>mal,</a:t>
            </a:r>
            <a:r>
              <a:rPr kumimoji="1" lang="ja-JP" altLang="en-US" sz="2800" dirty="0" smtClean="0"/>
              <a:t>ソケットリフトなど）</a:t>
            </a:r>
            <a:endParaRPr kumimoji="1" lang="ja-JP" altLang="en-US" sz="2800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467544" y="5517232"/>
            <a:ext cx="820891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dirty="0" smtClean="0"/>
              <a:t>⑦</a:t>
            </a:r>
            <a:r>
              <a:rPr lang="ja-JP" altLang="en-US" sz="2800" dirty="0" smtClean="0"/>
              <a:t>補綴物の種類、維持方式の記載</a:t>
            </a:r>
            <a:endParaRPr kumimoji="1" lang="ja-JP" altLang="en-US" sz="2800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395536" y="260648"/>
            <a:ext cx="209865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200" dirty="0" smtClean="0"/>
              <a:t>症例番号　</a:t>
            </a:r>
            <a:endParaRPr kumimoji="1" lang="en-US" altLang="ja-JP" sz="3200" dirty="0" smtClean="0"/>
          </a:p>
        </p:txBody>
      </p:sp>
    </p:spTree>
    <p:extLst>
      <p:ext uri="{BB962C8B-B14F-4D97-AF65-F5344CB8AC3E}">
        <p14:creationId xmlns:p14="http://schemas.microsoft.com/office/powerpoint/2010/main" val="7617230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755576" y="980728"/>
            <a:ext cx="7488832" cy="396044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827584" y="2348880"/>
            <a:ext cx="7578968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 smtClean="0"/>
              <a:t>術前パノラマレントゲン（</a:t>
            </a:r>
            <a:r>
              <a:rPr kumimoji="1" lang="en-US" altLang="ja-JP" sz="2800" dirty="0" smtClean="0"/>
              <a:t>CT</a:t>
            </a:r>
            <a:r>
              <a:rPr kumimoji="1" lang="ja-JP" altLang="en-US" sz="2800" dirty="0" smtClean="0"/>
              <a:t>の２</a:t>
            </a:r>
            <a:r>
              <a:rPr kumimoji="1" lang="en-US" altLang="ja-JP" sz="2800" dirty="0" smtClean="0"/>
              <a:t>D</a:t>
            </a:r>
            <a:r>
              <a:rPr kumimoji="1" lang="ja-JP" altLang="en-US" sz="2800" dirty="0" smtClean="0"/>
              <a:t>切出しで</a:t>
            </a:r>
            <a:r>
              <a:rPr lang="ja-JP" altLang="en-US" sz="2800" dirty="0" smtClean="0"/>
              <a:t>代用</a:t>
            </a:r>
            <a:r>
              <a:rPr kumimoji="1" lang="ja-JP" altLang="en-US" sz="2800" dirty="0" smtClean="0"/>
              <a:t>可）</a:t>
            </a:r>
            <a:endParaRPr kumimoji="1" lang="en-US" altLang="ja-JP" sz="2800" dirty="0" smtClean="0"/>
          </a:p>
          <a:p>
            <a:r>
              <a:rPr lang="ja-JP" altLang="en-US" sz="2800" dirty="0" smtClean="0"/>
              <a:t>　術直前のパノラマレントゲンが無い場合は</a:t>
            </a:r>
            <a:endParaRPr lang="en-US" altLang="ja-JP" sz="2800" dirty="0" smtClean="0"/>
          </a:p>
          <a:p>
            <a:r>
              <a:rPr kumimoji="1" lang="ja-JP" altLang="en-US" sz="2800" dirty="0" smtClean="0"/>
              <a:t>初診時もしくは術直後のパノラマ（</a:t>
            </a:r>
            <a:r>
              <a:rPr kumimoji="1" lang="en-US" altLang="ja-JP" sz="2800" dirty="0" smtClean="0"/>
              <a:t>CT</a:t>
            </a:r>
            <a:r>
              <a:rPr kumimoji="1" lang="ja-JP" altLang="en-US" sz="2800" dirty="0" smtClean="0"/>
              <a:t>）で代用可</a:t>
            </a:r>
            <a:endParaRPr kumimoji="1" lang="ja-JP" altLang="en-US" sz="2800" dirty="0"/>
          </a:p>
        </p:txBody>
      </p:sp>
      <p:sp>
        <p:nvSpPr>
          <p:cNvPr id="6" name="正方形/長方形 5"/>
          <p:cNvSpPr/>
          <p:nvPr/>
        </p:nvSpPr>
        <p:spPr>
          <a:xfrm>
            <a:off x="3635896" y="5157192"/>
            <a:ext cx="2664296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779912" y="5229200"/>
            <a:ext cx="24190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インプラントサイズ記載</a:t>
            </a:r>
            <a:endParaRPr kumimoji="1" lang="ja-JP" alt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1979712" y="188640"/>
            <a:ext cx="2520280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979712" y="260648"/>
            <a:ext cx="25939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 smtClean="0"/>
              <a:t>患者氏名（イニシャル可）</a:t>
            </a:r>
            <a:endParaRPr kumimoji="1" lang="ja-JP" altLang="en-US" b="1" dirty="0"/>
          </a:p>
        </p:txBody>
      </p:sp>
      <p:sp>
        <p:nvSpPr>
          <p:cNvPr id="10" name="正方形/長方形 9"/>
          <p:cNvSpPr/>
          <p:nvPr/>
        </p:nvSpPr>
        <p:spPr>
          <a:xfrm>
            <a:off x="3563888" y="5949280"/>
            <a:ext cx="2160240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ひひずけ日図家</a:t>
            </a:r>
            <a:endParaRPr kumimoji="1" lang="ja-JP" altLang="en-US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3995936" y="6021288"/>
            <a:ext cx="13051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日付を記載</a:t>
            </a:r>
            <a:endParaRPr kumimoji="1" lang="ja-JP" altLang="en-US" dirty="0"/>
          </a:p>
        </p:txBody>
      </p:sp>
      <p:sp>
        <p:nvSpPr>
          <p:cNvPr id="12" name="正方形/長方形 11"/>
          <p:cNvSpPr/>
          <p:nvPr/>
        </p:nvSpPr>
        <p:spPr>
          <a:xfrm>
            <a:off x="5076056" y="188640"/>
            <a:ext cx="1944216" cy="504056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ja-JP" altLang="en-US" dirty="0" smtClean="0"/>
              <a:t>　術前</a:t>
            </a:r>
            <a:r>
              <a:rPr lang="ja-JP" altLang="en-US" dirty="0"/>
              <a:t>、部位記載</a:t>
            </a:r>
          </a:p>
        </p:txBody>
      </p:sp>
    </p:spTree>
    <p:extLst>
      <p:ext uri="{BB962C8B-B14F-4D97-AF65-F5344CB8AC3E}">
        <p14:creationId xmlns:p14="http://schemas.microsoft.com/office/powerpoint/2010/main" val="15874995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971600" y="836712"/>
            <a:ext cx="7200800" cy="396044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/>
          <p:cNvSpPr txBox="1"/>
          <p:nvPr/>
        </p:nvSpPr>
        <p:spPr>
          <a:xfrm>
            <a:off x="2195736" y="2348880"/>
            <a:ext cx="5086498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dirty="0">
                <a:solidFill>
                  <a:prstClr val="black"/>
                </a:solidFill>
              </a:rPr>
              <a:t>術後</a:t>
            </a:r>
            <a:r>
              <a:rPr lang="en-US" altLang="ja-JP" sz="2800" dirty="0">
                <a:solidFill>
                  <a:prstClr val="black"/>
                </a:solidFill>
              </a:rPr>
              <a:t>3</a:t>
            </a:r>
            <a:r>
              <a:rPr lang="ja-JP" altLang="en-US" sz="2800" dirty="0">
                <a:solidFill>
                  <a:prstClr val="black"/>
                </a:solidFill>
              </a:rPr>
              <a:t>年</a:t>
            </a:r>
            <a:r>
              <a:rPr lang="ja-JP" altLang="en-US" sz="2800" dirty="0" smtClean="0">
                <a:solidFill>
                  <a:prstClr val="black"/>
                </a:solidFill>
              </a:rPr>
              <a:t>経過</a:t>
            </a:r>
            <a:r>
              <a:rPr lang="ja-JP" altLang="en-US" sz="2800" dirty="0" smtClean="0"/>
              <a:t>パノラマレントゲン</a:t>
            </a:r>
            <a:endParaRPr lang="en-US" altLang="ja-JP" sz="2800" dirty="0" smtClean="0"/>
          </a:p>
          <a:p>
            <a:r>
              <a:rPr lang="ja-JP" altLang="en-US" sz="2800" dirty="0" smtClean="0"/>
              <a:t>（</a:t>
            </a:r>
            <a:r>
              <a:rPr lang="en-US" altLang="ja-JP" sz="2800" dirty="0"/>
              <a:t>CT</a:t>
            </a:r>
            <a:r>
              <a:rPr lang="ja-JP" altLang="en-US" sz="2800" dirty="0"/>
              <a:t>の２</a:t>
            </a:r>
            <a:r>
              <a:rPr lang="en-US" altLang="ja-JP" sz="2800" dirty="0"/>
              <a:t>D</a:t>
            </a:r>
            <a:r>
              <a:rPr lang="ja-JP" altLang="en-US" sz="2800" dirty="0" smtClean="0"/>
              <a:t>切出し画像で代用可</a:t>
            </a:r>
            <a:r>
              <a:rPr lang="ja-JP" altLang="en-US" sz="2800" dirty="0"/>
              <a:t>）</a:t>
            </a:r>
            <a:endParaRPr lang="en-US" altLang="ja-JP" sz="2800" dirty="0"/>
          </a:p>
        </p:txBody>
      </p:sp>
      <p:sp>
        <p:nvSpPr>
          <p:cNvPr id="6" name="正方形/長方形 5"/>
          <p:cNvSpPr/>
          <p:nvPr/>
        </p:nvSpPr>
        <p:spPr>
          <a:xfrm>
            <a:off x="3635896" y="5157192"/>
            <a:ext cx="2736304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779912" y="5229200"/>
            <a:ext cx="24190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インプラントサイズ記載</a:t>
            </a:r>
            <a:endParaRPr kumimoji="1" lang="ja-JP" alt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1979712" y="188640"/>
            <a:ext cx="2520280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979712" y="260648"/>
            <a:ext cx="25939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 smtClean="0"/>
              <a:t>患者氏名（イニシャル可）</a:t>
            </a:r>
            <a:endParaRPr kumimoji="1" lang="ja-JP" altLang="en-US" b="1" dirty="0"/>
          </a:p>
        </p:txBody>
      </p:sp>
      <p:sp>
        <p:nvSpPr>
          <p:cNvPr id="10" name="正方形/長方形 9"/>
          <p:cNvSpPr/>
          <p:nvPr/>
        </p:nvSpPr>
        <p:spPr>
          <a:xfrm>
            <a:off x="3563888" y="5949280"/>
            <a:ext cx="2160240" cy="50405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ひひずけ日図家</a:t>
            </a:r>
            <a:endParaRPr kumimoji="1" lang="ja-JP" altLang="en-US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3995936" y="6021288"/>
            <a:ext cx="13051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/>
              <a:t>日付を記載</a:t>
            </a:r>
            <a:endParaRPr kumimoji="1" lang="ja-JP" altLang="en-US" dirty="0"/>
          </a:p>
        </p:txBody>
      </p:sp>
      <p:sp>
        <p:nvSpPr>
          <p:cNvPr id="12" name="正方形/長方形 11"/>
          <p:cNvSpPr/>
          <p:nvPr/>
        </p:nvSpPr>
        <p:spPr>
          <a:xfrm>
            <a:off x="5076056" y="188640"/>
            <a:ext cx="1944216" cy="504056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ja-JP" altLang="en-US" dirty="0" smtClean="0"/>
              <a:t>　術後、</a:t>
            </a:r>
            <a:r>
              <a:rPr lang="ja-JP" altLang="en-US" dirty="0"/>
              <a:t>部位記載</a:t>
            </a:r>
          </a:p>
        </p:txBody>
      </p:sp>
    </p:spTree>
    <p:extLst>
      <p:ext uri="{BB962C8B-B14F-4D97-AF65-F5344CB8AC3E}">
        <p14:creationId xmlns:p14="http://schemas.microsoft.com/office/powerpoint/2010/main" val="22255336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テキスト ボックス 16"/>
          <p:cNvSpPr txBox="1"/>
          <p:nvPr/>
        </p:nvSpPr>
        <p:spPr>
          <a:xfrm>
            <a:off x="899592" y="188640"/>
            <a:ext cx="718553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 smtClean="0"/>
              <a:t>術</a:t>
            </a:r>
            <a:r>
              <a:rPr lang="ja-JP" altLang="en-US" sz="2000" b="1" dirty="0" smtClean="0"/>
              <a:t>前</a:t>
            </a:r>
            <a:r>
              <a:rPr kumimoji="1" lang="ja-JP" altLang="en-US" sz="2000" b="1" dirty="0" smtClean="0"/>
              <a:t>口腔内写真</a:t>
            </a:r>
            <a:r>
              <a:rPr lang="ja-JP" altLang="en-US" sz="2000" b="1" dirty="0" smtClean="0"/>
              <a:t>（</a:t>
            </a:r>
            <a:r>
              <a:rPr lang="ja-JP" altLang="en-US" sz="2000" b="1" dirty="0" smtClean="0">
                <a:solidFill>
                  <a:srgbClr val="FF0000"/>
                </a:solidFill>
              </a:rPr>
              <a:t>必ずしも</a:t>
            </a:r>
            <a:r>
              <a:rPr lang="en-US" altLang="ja-JP" sz="2000" b="1" dirty="0" smtClean="0">
                <a:solidFill>
                  <a:srgbClr val="FF0000"/>
                </a:solidFill>
              </a:rPr>
              <a:t>5</a:t>
            </a:r>
            <a:r>
              <a:rPr lang="ja-JP" altLang="en-US" sz="2000" b="1" dirty="0" smtClean="0">
                <a:solidFill>
                  <a:srgbClr val="FF0000"/>
                </a:solidFill>
              </a:rPr>
              <a:t>枚法でなくとも良い。術部位は必要</a:t>
            </a:r>
            <a:r>
              <a:rPr lang="ja-JP" altLang="en-US" sz="2000" b="1" dirty="0" smtClean="0"/>
              <a:t>。）</a:t>
            </a:r>
            <a:endParaRPr kumimoji="1" lang="en-US" altLang="ja-JP" sz="2000" b="1" dirty="0" smtClean="0"/>
          </a:p>
        </p:txBody>
      </p:sp>
      <p:grpSp>
        <p:nvGrpSpPr>
          <p:cNvPr id="4" name="図形グループ 3"/>
          <p:cNvGrpSpPr/>
          <p:nvPr/>
        </p:nvGrpSpPr>
        <p:grpSpPr>
          <a:xfrm>
            <a:off x="683568" y="764704"/>
            <a:ext cx="7920880" cy="5184576"/>
            <a:chOff x="683568" y="548680"/>
            <a:chExt cx="7920880" cy="5184576"/>
          </a:xfrm>
        </p:grpSpPr>
        <p:sp>
          <p:nvSpPr>
            <p:cNvPr id="10" name="正方形/長方形 9"/>
            <p:cNvSpPr/>
            <p:nvPr/>
          </p:nvSpPr>
          <p:spPr>
            <a:xfrm>
              <a:off x="3419872" y="548680"/>
              <a:ext cx="2448272" cy="1656184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/>
            <p:cNvSpPr/>
            <p:nvPr/>
          </p:nvSpPr>
          <p:spPr>
            <a:xfrm>
              <a:off x="3419872" y="2420888"/>
              <a:ext cx="2448272" cy="151216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正方形/長方形 13"/>
            <p:cNvSpPr/>
            <p:nvPr/>
          </p:nvSpPr>
          <p:spPr>
            <a:xfrm>
              <a:off x="3419872" y="4077072"/>
              <a:ext cx="2448272" cy="1656184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正方形/長方形 14"/>
            <p:cNvSpPr/>
            <p:nvPr/>
          </p:nvSpPr>
          <p:spPr>
            <a:xfrm>
              <a:off x="683568" y="2420888"/>
              <a:ext cx="2448272" cy="151216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正方形/長方形 15"/>
            <p:cNvSpPr/>
            <p:nvPr/>
          </p:nvSpPr>
          <p:spPr>
            <a:xfrm>
              <a:off x="6156176" y="2420888"/>
              <a:ext cx="2448272" cy="1512168"/>
            </a:xfrm>
            <a:prstGeom prst="rect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テキスト ボックス 17"/>
            <p:cNvSpPr txBox="1"/>
            <p:nvPr/>
          </p:nvSpPr>
          <p:spPr>
            <a:xfrm>
              <a:off x="3923928" y="2924944"/>
              <a:ext cx="130183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400" dirty="0" smtClean="0"/>
                <a:t>正面観</a:t>
              </a:r>
              <a:endParaRPr kumimoji="1" lang="ja-JP" altLang="en-US" sz="2400" dirty="0"/>
            </a:p>
          </p:txBody>
        </p:sp>
        <p:sp>
          <p:nvSpPr>
            <p:cNvPr id="19" name="テキスト ボックス 18"/>
            <p:cNvSpPr txBox="1"/>
            <p:nvPr/>
          </p:nvSpPr>
          <p:spPr>
            <a:xfrm>
              <a:off x="3635896" y="1124744"/>
              <a:ext cx="208666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400" dirty="0" smtClean="0"/>
                <a:t>上顎咬合面観</a:t>
              </a:r>
              <a:endParaRPr kumimoji="1" lang="en-US" altLang="ja-JP" sz="2400" dirty="0" smtClean="0"/>
            </a:p>
            <a:p>
              <a:r>
                <a:rPr lang="ja-JP" altLang="en-US" sz="1200" dirty="0" smtClean="0">
                  <a:solidFill>
                    <a:srgbClr val="FF0000"/>
                  </a:solidFill>
                </a:rPr>
                <a:t>ミラー像の場合は左右の調整</a:t>
              </a:r>
              <a:endParaRPr kumimoji="1" lang="ja-JP" altLang="en-US" sz="1200" dirty="0">
                <a:solidFill>
                  <a:srgbClr val="FF0000"/>
                </a:solidFill>
              </a:endParaRPr>
            </a:p>
          </p:txBody>
        </p:sp>
        <p:sp>
          <p:nvSpPr>
            <p:cNvPr id="20" name="テキスト ボックス 19"/>
            <p:cNvSpPr txBox="1"/>
            <p:nvPr/>
          </p:nvSpPr>
          <p:spPr>
            <a:xfrm>
              <a:off x="3635896" y="4581128"/>
              <a:ext cx="2160240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2400" dirty="0"/>
                <a:t>下</a:t>
              </a:r>
              <a:r>
                <a:rPr kumimoji="1" lang="ja-JP" altLang="en-US" sz="2400" dirty="0" smtClean="0"/>
                <a:t>顎咬合面観</a:t>
              </a:r>
              <a:endParaRPr kumimoji="1" lang="en-US" altLang="ja-JP" sz="2400" dirty="0" smtClean="0"/>
            </a:p>
            <a:p>
              <a:r>
                <a:rPr lang="ja-JP" altLang="en-US" sz="1200" dirty="0">
                  <a:solidFill>
                    <a:srgbClr val="FF0000"/>
                  </a:solidFill>
                </a:rPr>
                <a:t>ミラー像の場合は左右の調整</a:t>
              </a:r>
            </a:p>
            <a:p>
              <a:endParaRPr kumimoji="1" lang="ja-JP" altLang="en-US" sz="2400" dirty="0"/>
            </a:p>
          </p:txBody>
        </p:sp>
        <p:sp>
          <p:nvSpPr>
            <p:cNvPr id="21" name="テキスト ボックス 20"/>
            <p:cNvSpPr txBox="1"/>
            <p:nvPr/>
          </p:nvSpPr>
          <p:spPr>
            <a:xfrm>
              <a:off x="1187624" y="2924944"/>
              <a:ext cx="137384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400" dirty="0" smtClean="0"/>
                <a:t>側面観</a:t>
              </a:r>
              <a:endParaRPr kumimoji="1" lang="ja-JP" altLang="en-US" sz="2400" dirty="0"/>
            </a:p>
          </p:txBody>
        </p:sp>
        <p:sp>
          <p:nvSpPr>
            <p:cNvPr id="22" name="テキスト ボックス 21"/>
            <p:cNvSpPr txBox="1"/>
            <p:nvPr/>
          </p:nvSpPr>
          <p:spPr>
            <a:xfrm>
              <a:off x="6876256" y="2996952"/>
              <a:ext cx="1345970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400" dirty="0" smtClean="0"/>
                <a:t>側面観</a:t>
              </a:r>
              <a:endParaRPr kumimoji="1" lang="ja-JP" altLang="en-US" sz="2400" dirty="0"/>
            </a:p>
          </p:txBody>
        </p:sp>
      </p:grpSp>
      <p:sp>
        <p:nvSpPr>
          <p:cNvPr id="2" name="テキスト ボックス 1"/>
          <p:cNvSpPr txBox="1"/>
          <p:nvPr/>
        </p:nvSpPr>
        <p:spPr>
          <a:xfrm>
            <a:off x="2771800" y="6093296"/>
            <a:ext cx="3851610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dirty="0" smtClean="0">
                <a:solidFill>
                  <a:srgbClr val="FF0000"/>
                </a:solidFill>
              </a:rPr>
              <a:t>撮影部位</a:t>
            </a:r>
            <a:r>
              <a:rPr kumimoji="1" lang="ja-JP" altLang="en-US" dirty="0" smtClean="0"/>
              <a:t>（</a:t>
            </a:r>
            <a:r>
              <a:rPr kumimoji="1" lang="en-US" altLang="ja-JP" dirty="0" smtClean="0"/>
              <a:t>OPE</a:t>
            </a:r>
            <a:r>
              <a:rPr kumimoji="1" lang="ja-JP" altLang="en-US" dirty="0" smtClean="0"/>
              <a:t>部位）、</a:t>
            </a:r>
            <a:r>
              <a:rPr kumimoji="1" lang="ja-JP" altLang="en-US" dirty="0" smtClean="0">
                <a:solidFill>
                  <a:srgbClr val="FF0000"/>
                </a:solidFill>
              </a:rPr>
              <a:t>撮影日</a:t>
            </a:r>
            <a:r>
              <a:rPr kumimoji="1" lang="ja-JP" altLang="en-US" dirty="0" smtClean="0"/>
              <a:t>の記載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005954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547664" y="548680"/>
            <a:ext cx="650751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b="1" dirty="0" smtClean="0"/>
              <a:t>術中口腔内写真（術中が無ければ補綴模型の写真でも可）</a:t>
            </a:r>
            <a:endParaRPr kumimoji="1" lang="ja-JP" altLang="en-US" sz="2000" b="1" dirty="0"/>
          </a:p>
        </p:txBody>
      </p:sp>
      <p:sp>
        <p:nvSpPr>
          <p:cNvPr id="5" name="正方形/長方形 4"/>
          <p:cNvSpPr/>
          <p:nvPr/>
        </p:nvSpPr>
        <p:spPr>
          <a:xfrm>
            <a:off x="611560" y="1268760"/>
            <a:ext cx="3600400" cy="288032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/>
          <p:cNvSpPr/>
          <p:nvPr/>
        </p:nvSpPr>
        <p:spPr>
          <a:xfrm>
            <a:off x="4716016" y="1268760"/>
            <a:ext cx="3600400" cy="2880320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555776" y="4869160"/>
            <a:ext cx="373832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000" dirty="0" smtClean="0">
                <a:solidFill>
                  <a:srgbClr val="FF0000"/>
                </a:solidFill>
              </a:rPr>
              <a:t>最低１枚、可能であれば複数枚。</a:t>
            </a:r>
            <a:endParaRPr kumimoji="1" lang="ja-JP" altLang="en-US" sz="2000" dirty="0">
              <a:solidFill>
                <a:srgbClr val="FF0000"/>
              </a:solidFill>
            </a:endParaRPr>
          </a:p>
        </p:txBody>
      </p:sp>
      <p:sp>
        <p:nvSpPr>
          <p:cNvPr id="2" name="テキスト ボックス 1"/>
          <p:cNvSpPr txBox="1"/>
          <p:nvPr/>
        </p:nvSpPr>
        <p:spPr>
          <a:xfrm>
            <a:off x="2483768" y="5517232"/>
            <a:ext cx="3723570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ja-JP" altLang="en-US" dirty="0">
                <a:solidFill>
                  <a:srgbClr val="FF0000"/>
                </a:solidFill>
              </a:rPr>
              <a:t>撮影部位</a:t>
            </a:r>
            <a:r>
              <a:rPr lang="ja-JP" altLang="en-US" dirty="0"/>
              <a:t>（</a:t>
            </a:r>
            <a:r>
              <a:rPr lang="en-US" altLang="ja-JP" dirty="0"/>
              <a:t>OPE</a:t>
            </a:r>
            <a:r>
              <a:rPr lang="ja-JP" altLang="en-US" dirty="0"/>
              <a:t>部位）、</a:t>
            </a:r>
            <a:r>
              <a:rPr lang="ja-JP" altLang="en-US" dirty="0">
                <a:solidFill>
                  <a:srgbClr val="FF0000"/>
                </a:solidFill>
              </a:rPr>
              <a:t>撮影日</a:t>
            </a:r>
            <a:r>
              <a:rPr lang="ja-JP" altLang="en-US" dirty="0"/>
              <a:t>の</a:t>
            </a:r>
            <a:r>
              <a:rPr lang="ja-JP" altLang="en-US" dirty="0" smtClean="0"/>
              <a:t>記載</a:t>
            </a:r>
            <a:endParaRPr lang="ja-JP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37122</TotalTime>
  <Words>419</Words>
  <Application>Microsoft Office PowerPoint</Application>
  <PresentationFormat>画面に合わせる (4:3)</PresentationFormat>
  <Paragraphs>204</Paragraphs>
  <Slides>10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10</vt:i4>
      </vt:variant>
    </vt:vector>
  </HeadingPairs>
  <TitlesOfParts>
    <vt:vector size="16" baseType="lpstr">
      <vt:lpstr>ＭＳ Ｐゴシック</vt:lpstr>
      <vt:lpstr>繝｡繧､繝ｪ繧ｪ</vt:lpstr>
      <vt:lpstr>Arial</vt:lpstr>
      <vt:lpstr>Calibri</vt:lpstr>
      <vt:lpstr>Mangal</vt:lpstr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①患者名（イニシャル）　性別（M,W）　年齢（OPE時）　　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user</dc:creator>
  <cp:lastModifiedBy>aya_sakamoto</cp:lastModifiedBy>
  <cp:revision>74</cp:revision>
  <dcterms:created xsi:type="dcterms:W3CDTF">2014-06-14T01:11:41Z</dcterms:created>
  <dcterms:modified xsi:type="dcterms:W3CDTF">2020-03-02T01:08:30Z</dcterms:modified>
</cp:coreProperties>
</file>