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0" r:id="rId3"/>
    <p:sldId id="278" r:id="rId4"/>
    <p:sldId id="287" r:id="rId5"/>
    <p:sldId id="283" r:id="rId6"/>
    <p:sldId id="288" r:id="rId7"/>
    <p:sldId id="289" r:id="rId8"/>
    <p:sldId id="285" r:id="rId9"/>
    <p:sldId id="259" r:id="rId10"/>
    <p:sldId id="290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95" autoAdjust="0"/>
  </p:normalViewPr>
  <p:slideViewPr>
    <p:cSldViewPr>
      <p:cViewPr varScale="1">
        <p:scale>
          <a:sx n="107" d="100"/>
          <a:sy n="107" d="100"/>
        </p:scale>
        <p:origin x="11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95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75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479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53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93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03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44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690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7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04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27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C9136-2385-4A7F-8658-B14010CDE338}" type="datetimeFigureOut">
              <a:rPr kumimoji="1" lang="ja-JP" altLang="en-US" smtClean="0"/>
              <a:t>2020/3/2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4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39552" y="2537028"/>
            <a:ext cx="811291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 smtClean="0">
                <a:solidFill>
                  <a:srgbClr val="00B0F0"/>
                </a:solidFill>
              </a:rPr>
              <a:t>症例提出モデルシート</a:t>
            </a:r>
            <a:endParaRPr kumimoji="1" lang="en-US" altLang="ja-JP" sz="6600" dirty="0" smtClean="0">
              <a:solidFill>
                <a:srgbClr val="00B0F0"/>
              </a:solidFill>
            </a:endParaRPr>
          </a:p>
          <a:p>
            <a:r>
              <a:rPr lang="ja-JP" altLang="en-US" sz="6600" dirty="0" smtClean="0">
                <a:solidFill>
                  <a:srgbClr val="00B0F0"/>
                </a:solidFill>
              </a:rPr>
              <a:t>オーソリティー</a:t>
            </a:r>
            <a:endParaRPr kumimoji="1" lang="ja-JP" altLang="en-US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899592" y="188640"/>
            <a:ext cx="7185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術後口腔内写真</a:t>
            </a:r>
            <a:r>
              <a:rPr lang="ja-JP" altLang="en-US" sz="2000" b="1" dirty="0" smtClean="0"/>
              <a:t>（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必ずしも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5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枚法でなくとも良い。術部位は必要</a:t>
            </a:r>
            <a:r>
              <a:rPr lang="ja-JP" altLang="en-US" sz="2000" b="1" dirty="0" smtClean="0"/>
              <a:t>。）</a:t>
            </a:r>
            <a:endParaRPr kumimoji="1" lang="en-US" altLang="ja-JP" sz="2000" b="1" dirty="0" smtClean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683568" y="764704"/>
            <a:ext cx="7920880" cy="5184576"/>
            <a:chOff x="683568" y="548680"/>
            <a:chExt cx="7920880" cy="5184576"/>
          </a:xfrm>
        </p:grpSpPr>
        <p:sp>
          <p:nvSpPr>
            <p:cNvPr id="10" name="正方形/長方形 9"/>
            <p:cNvSpPr/>
            <p:nvPr/>
          </p:nvSpPr>
          <p:spPr>
            <a:xfrm>
              <a:off x="3419872" y="548680"/>
              <a:ext cx="2448272" cy="16561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419872" y="2420888"/>
              <a:ext cx="2448272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419872" y="4077072"/>
              <a:ext cx="2448272" cy="16561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83568" y="2420888"/>
              <a:ext cx="2448272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156176" y="2420888"/>
              <a:ext cx="2448272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923928" y="2924944"/>
              <a:ext cx="13018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正面観</a:t>
              </a:r>
              <a:endParaRPr kumimoji="1" lang="ja-JP" altLang="en-US" sz="24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635896" y="1124744"/>
              <a:ext cx="20866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上顎咬合面観</a:t>
              </a:r>
              <a:endParaRPr kumimoji="1" lang="en-US" altLang="ja-JP" sz="2400" dirty="0" smtClean="0"/>
            </a:p>
            <a:p>
              <a:r>
                <a:rPr lang="ja-JP" altLang="en-US" sz="1200" dirty="0" smtClean="0">
                  <a:solidFill>
                    <a:srgbClr val="FF0000"/>
                  </a:solidFill>
                </a:rPr>
                <a:t>ミラー像の場合は左右の調整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635896" y="4581128"/>
              <a:ext cx="21602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dirty="0"/>
                <a:t>下</a:t>
              </a:r>
              <a:r>
                <a:rPr kumimoji="1" lang="ja-JP" altLang="en-US" sz="2400" dirty="0" smtClean="0"/>
                <a:t>顎咬合面観</a:t>
              </a:r>
              <a:endParaRPr kumimoji="1" lang="en-US" altLang="ja-JP" sz="2400" dirty="0" smtClean="0"/>
            </a:p>
            <a:p>
              <a:r>
                <a:rPr lang="ja-JP" altLang="en-US" sz="1200" dirty="0">
                  <a:solidFill>
                    <a:srgbClr val="FF0000"/>
                  </a:solidFill>
                </a:rPr>
                <a:t>ミラー像の場合は左右の調整</a:t>
              </a:r>
            </a:p>
            <a:p>
              <a:endParaRPr kumimoji="1" lang="ja-JP" altLang="en-US" sz="2400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87624" y="2924944"/>
              <a:ext cx="1373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側面観</a:t>
              </a:r>
              <a:endParaRPr kumimoji="1" lang="ja-JP" altLang="en-US" sz="24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6876256" y="2996952"/>
              <a:ext cx="13459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側面観</a:t>
              </a:r>
              <a:endParaRPr kumimoji="1" lang="ja-JP" altLang="en-US" sz="2400" dirty="0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771800" y="6093296"/>
            <a:ext cx="385161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撮影部位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OPE</a:t>
            </a:r>
            <a:r>
              <a:rPr kumimoji="1" lang="ja-JP" altLang="en-US" dirty="0" smtClean="0"/>
              <a:t>部位）、</a:t>
            </a:r>
            <a:r>
              <a:rPr kumimoji="1" lang="ja-JP" altLang="en-US" dirty="0" smtClean="0">
                <a:solidFill>
                  <a:srgbClr val="FF0000"/>
                </a:solidFill>
              </a:rPr>
              <a:t>撮影日</a:t>
            </a:r>
            <a:r>
              <a:rPr kumimoji="1" lang="ja-JP" altLang="en-US" dirty="0" smtClean="0"/>
              <a:t>の記載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802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テキスト ボックス 2048"/>
          <p:cNvSpPr txBox="1"/>
          <p:nvPr/>
        </p:nvSpPr>
        <p:spPr>
          <a:xfrm>
            <a:off x="323528" y="116632"/>
            <a:ext cx="8443709" cy="6678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　　　　　　　　　　</a:t>
            </a:r>
            <a:r>
              <a:rPr kumimoji="1" lang="ja-JP" altLang="en-US" sz="2800" dirty="0" smtClean="0"/>
              <a:t>提出症例基準</a:t>
            </a:r>
            <a:endParaRPr kumimoji="1" lang="en-US" altLang="ja-JP" sz="2800" dirty="0" smtClean="0"/>
          </a:p>
          <a:p>
            <a:endParaRPr kumimoji="1" lang="en-US" altLang="ja-JP" sz="2800" dirty="0" smtClean="0"/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下記に当てはまる症例については提出不可となります。</a:t>
            </a:r>
            <a:endParaRPr kumimoji="1" lang="en-US" altLang="ja-JP" sz="2400" b="1" dirty="0" smtClean="0">
              <a:solidFill>
                <a:srgbClr val="FF0000"/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①埋入本数が少なく、補綴学的に明らかに過重負担となっている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ja-JP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　ケース。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②患者の経済的理由で無理な設計をしたケース。</a:t>
            </a:r>
            <a:endParaRPr kumimoji="1"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③十分な骨量があるにもかかわらず、あまりに短いインプラントを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ja-JP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ja-JP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使用しているケース。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④インプラント上部補綴後３年経過していないケース。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　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ja-JP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Authority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試験は</a:t>
            </a:r>
            <a:r>
              <a:rPr lang="en-US" altLang="ja-JP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50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症例の症例一覧表と</a:t>
            </a:r>
            <a:r>
              <a:rPr lang="en-US" altLang="ja-JP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8〜10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症例のレントゲン及び口腔内写真を提出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ja-JP" sz="2400" b="1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※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同一患者でも埋入時期及びブロックが違えば、２症例とみなし　　　</a:t>
            </a:r>
            <a:r>
              <a:rPr lang="ja-JP" altLang="en-US" sz="2400" b="1" dirty="0" err="1" smtClean="0">
                <a:solidFill>
                  <a:srgbClr val="FF0000"/>
                </a:solidFill>
              </a:rPr>
              <a:t>て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差支えありません</a:t>
            </a:r>
            <a:endParaRPr lang="en-US" altLang="ja-JP" sz="2400" b="1" dirty="0" smtClean="0">
              <a:solidFill>
                <a:srgbClr val="FF0000"/>
              </a:solidFill>
            </a:endParaRPr>
          </a:p>
          <a:p>
            <a:pPr lvl="0"/>
            <a:r>
              <a:rPr lang="ja-JP" altLang="en-US" sz="2400" b="1" dirty="0" smtClean="0">
                <a:solidFill>
                  <a:srgbClr val="FF0000"/>
                </a:solidFill>
              </a:rPr>
              <a:t>パノラマ</a:t>
            </a:r>
            <a:r>
              <a:rPr lang="ja-JP" altLang="en-US" sz="2400" b="1" dirty="0">
                <a:solidFill>
                  <a:srgbClr val="FF0000"/>
                </a:solidFill>
              </a:rPr>
              <a:t>画像はＣＴ画像引用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でも差支えありません</a:t>
            </a:r>
            <a:endParaRPr lang="en-US" altLang="ja-JP" sz="2400" b="1" dirty="0" smtClean="0">
              <a:solidFill>
                <a:srgbClr val="FF0000"/>
              </a:solidFill>
            </a:endParaRPr>
          </a:p>
          <a:p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0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1520" y="116632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ja-JP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＊</a:t>
            </a:r>
            <a:r>
              <a:rPr lang="en-US" altLang="ja-JP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Authority</a:t>
            </a:r>
            <a:r>
              <a:rPr lang="ja-JP" altLang="en-US" sz="28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試験は</a:t>
            </a:r>
            <a:r>
              <a:rPr lang="en-US" altLang="ja-JP" sz="28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50</a:t>
            </a:r>
            <a:r>
              <a:rPr lang="ja-JP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症例の症例一覧表提出</a:t>
            </a:r>
            <a:endParaRPr lang="en-US" altLang="ja-JP" sz="2800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692696"/>
            <a:ext cx="86044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50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症例のうち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8~10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症例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の術前、術直後、補綴物装着後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3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年の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en-US" altLang="ja-JP" sz="2400" b="1" dirty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パントモレントゲン（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CT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可）及び　術前、術中（術直後）、補綴物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SET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後の口腔内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写真を提出すること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  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（口腔内写真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は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五枚法もしくは、術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野が写っていれば可）</a:t>
            </a:r>
            <a:r>
              <a:rPr lang="ja-JP" altLang="en-US" sz="2400" b="1" dirty="0"/>
              <a:t/>
            </a:r>
            <a:br>
              <a:rPr lang="ja-JP" altLang="en-US" sz="2400" b="1" dirty="0"/>
            </a:br>
            <a:r>
              <a:rPr lang="ja-JP" altLang="en-US" sz="2400" b="1" dirty="0" smtClean="0"/>
              <a:t>＊８</a:t>
            </a:r>
            <a:r>
              <a:rPr lang="en-US" altLang="ja-JP" sz="2400" b="1" dirty="0" smtClean="0"/>
              <a:t>〜</a:t>
            </a:r>
            <a:r>
              <a:rPr lang="ja-JP" altLang="en-US" sz="2400" b="1" dirty="0" smtClean="0"/>
              <a:t>１０の提出症例には以下の条件の症例を入れること。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①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前歯部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審美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症例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②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上顎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洞を挙上した症例（</a:t>
            </a:r>
            <a:r>
              <a:rPr lang="en-US" altLang="ja-JP" sz="2400" b="1" dirty="0">
                <a:solidFill>
                  <a:srgbClr val="222222"/>
                </a:solidFill>
                <a:latin typeface="繝｡繧､繝ｪ繧ｪ"/>
              </a:rPr>
              <a:t>GBR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などの症例でも可）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③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全顎症例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（オーバーデンチャーを含む）を入れること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1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回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OPE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の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全顎症例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で無くても、計画的に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OPE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をし、結果として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　全額になった症例も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全顎症例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として良い。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＊提出書類はパワーポイント、</a:t>
            </a:r>
            <a:r>
              <a:rPr kumimoji="1"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PDF</a:t>
            </a:r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、キイノートで作成する。</a:t>
            </a:r>
            <a:endParaRPr kumimoji="1"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</a:t>
            </a:r>
            <a:r>
              <a:rPr kumimoji="1"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一覧表はワード、エクセルでの作成でも良い。</a:t>
            </a:r>
            <a:endParaRPr kumimoji="1"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＊提出は電子媒体（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USB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メモリーなど）にて提出。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  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（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電子媒体での提出が出来ない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場合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は事務局に連絡ください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）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＊提出した症例の他に、試験委員が確認を必要と判断した場合は１</a:t>
            </a:r>
            <a:r>
              <a:rPr kumimoji="1"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〜</a:t>
            </a:r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２症例の追加を求める場合があります。　　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7856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653837"/>
              </p:ext>
            </p:extLst>
          </p:nvPr>
        </p:nvGraphicFramePr>
        <p:xfrm>
          <a:off x="251520" y="692696"/>
          <a:ext cx="8611329" cy="5501637"/>
        </p:xfrm>
        <a:graphic>
          <a:graphicData uri="http://schemas.openxmlformats.org/drawingml/2006/table">
            <a:tbl>
              <a:tblPr/>
              <a:tblGrid>
                <a:gridCol w="605178"/>
                <a:gridCol w="676376"/>
                <a:gridCol w="36783"/>
                <a:gridCol w="364887"/>
                <a:gridCol w="332255"/>
                <a:gridCol w="1020498"/>
                <a:gridCol w="935651"/>
                <a:gridCol w="1293420"/>
                <a:gridCol w="1079828"/>
                <a:gridCol w="1352752"/>
                <a:gridCol w="913701"/>
              </a:tblGrid>
              <a:tr h="130495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症例一覧表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歯科医師名：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診療医院名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症例番号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患者略称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性別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年齢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症例部位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OPE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日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インプラントタイプ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Hant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OPE</a:t>
                      </a:r>
                      <a:r>
                        <a:rPr lang="zh-Hant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方式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補綴種類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補綴装着日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N.N.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1995.12.05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二回法、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RBM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Normal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metalSeramic Crown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1996.03.12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＊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M.T.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W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2010/9/8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2回法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MS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フラップレス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可徹式総義歯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2010/12/15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T.K.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26,27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2013/7/10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二回法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HA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コート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ソケットリフト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MetalHybrid Cwown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2014/2/3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K.N.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W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41,32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2010/5/16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一回法、ワンピース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スプリットクレスト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ジルコニアセラミック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2010/8/25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M.S.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2009/6/9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二回法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SLA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GBR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SeramicCrown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2009/12/15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＊クリニカルは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症例まで</a:t>
                      </a:r>
                    </a:p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＊</a:t>
                      </a:r>
                      <a:r>
                        <a:rPr lang="en-US" altLang="ja-JP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MS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はマシン削り出し</a:t>
                      </a:r>
                      <a:endParaRPr lang="en-US" altLang="ja-JP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46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　　　</a:t>
                      </a:r>
                    </a:p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＊以上の症例は私が施術しました。</a:t>
                      </a:r>
                    </a:p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資料作成日：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766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0" algn="l" fontAlgn="b">
                        <a:buFont typeface="Arial"/>
                        <a:buNone/>
                      </a:pP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l" fontAlgn="b">
                        <a:buFont typeface="Arial"/>
                        <a:buNone/>
                      </a:pP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 fontAlgn="b">
                        <a:buFont typeface="Arial"/>
                        <a:buNone/>
                      </a:pP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施術者の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サイン：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01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80920" cy="504056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2800" dirty="0" smtClean="0"/>
              <a:t>①</a:t>
            </a:r>
            <a:r>
              <a:rPr kumimoji="1" lang="ja-JP" altLang="en-US" sz="2800" dirty="0" smtClean="0"/>
              <a:t>患者名（イニシャル）</a:t>
            </a:r>
            <a:r>
              <a:rPr lang="ja-JP" altLang="en-US" sz="2800" dirty="0" smtClean="0"/>
              <a:t>　性別（</a:t>
            </a:r>
            <a:r>
              <a:rPr lang="en-US" altLang="ja-JP" sz="2800" dirty="0" smtClean="0"/>
              <a:t>M,W</a:t>
            </a:r>
            <a:r>
              <a:rPr lang="ja-JP" altLang="en-US" sz="2800" dirty="0" smtClean="0"/>
              <a:t>）　年齢（</a:t>
            </a:r>
            <a:r>
              <a:rPr lang="en-US" altLang="ja-JP" sz="2800" dirty="0" smtClean="0"/>
              <a:t>OPE</a:t>
            </a:r>
            <a:r>
              <a:rPr lang="ja-JP" altLang="en-US" sz="2800" dirty="0" smtClean="0"/>
              <a:t>時）</a:t>
            </a:r>
            <a:r>
              <a:rPr kumimoji="1" lang="ja-JP" altLang="en-US" sz="3200" dirty="0" smtClean="0"/>
              <a:t>　　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7544" y="206084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②</a:t>
            </a:r>
            <a:r>
              <a:rPr kumimoji="1" lang="ja-JP" altLang="en-US" sz="2800" dirty="0" smtClean="0"/>
              <a:t>初診日（</a:t>
            </a:r>
            <a:r>
              <a:rPr kumimoji="1" lang="en-US" altLang="ja-JP" sz="2800" dirty="0" smtClean="0"/>
              <a:t>OPE</a:t>
            </a:r>
            <a:r>
              <a:rPr kumimoji="1" lang="ja-JP" altLang="en-US" sz="2800" dirty="0" smtClean="0"/>
              <a:t>の診断日）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2780928"/>
            <a:ext cx="3809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③OPE</a:t>
            </a:r>
            <a:r>
              <a:rPr kumimoji="1" lang="ja-JP" altLang="en-US" sz="2800" dirty="0" smtClean="0"/>
              <a:t>日、補綴物</a:t>
            </a:r>
            <a:r>
              <a:rPr kumimoji="1" lang="en-US" altLang="ja-JP" sz="2800" dirty="0" smtClean="0"/>
              <a:t>SET</a:t>
            </a:r>
            <a:r>
              <a:rPr kumimoji="1" lang="ja-JP" altLang="en-US" sz="2800" dirty="0" smtClean="0"/>
              <a:t>日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3501008"/>
            <a:ext cx="1978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④OPE</a:t>
            </a:r>
            <a:r>
              <a:rPr kumimoji="1" lang="ja-JP" altLang="en-US" sz="2800" dirty="0" smtClean="0"/>
              <a:t>部位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4" y="4149080"/>
            <a:ext cx="5960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⑤</a:t>
            </a:r>
            <a:r>
              <a:rPr kumimoji="1" lang="ja-JP" altLang="en-US" sz="2800" dirty="0" smtClean="0"/>
              <a:t>フィクスチャーのメーカー名、サイズ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4869160"/>
            <a:ext cx="7692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⑥GBR</a:t>
            </a:r>
            <a:r>
              <a:rPr kumimoji="1" lang="ja-JP" altLang="en-US" sz="2800" dirty="0" smtClean="0"/>
              <a:t>など</a:t>
            </a:r>
            <a:r>
              <a:rPr kumimoji="1" lang="en-US" altLang="ja-JP" sz="2800" dirty="0" smtClean="0"/>
              <a:t>OPE</a:t>
            </a:r>
            <a:r>
              <a:rPr kumimoji="1" lang="ja-JP" altLang="en-US" sz="2800" dirty="0" smtClean="0"/>
              <a:t>の方式（</a:t>
            </a:r>
            <a:r>
              <a:rPr kumimoji="1" lang="en-US" altLang="ja-JP" sz="2800" dirty="0" smtClean="0"/>
              <a:t>No</a:t>
            </a:r>
            <a:r>
              <a:rPr kumimoji="1" lang="ja-JP" altLang="en-US" sz="2800" dirty="0" smtClean="0"/>
              <a:t>ｒ</a:t>
            </a:r>
            <a:r>
              <a:rPr kumimoji="1" lang="en-US" altLang="ja-JP" sz="2800" dirty="0" smtClean="0"/>
              <a:t>mal,</a:t>
            </a:r>
            <a:r>
              <a:rPr kumimoji="1" lang="ja-JP" altLang="en-US" sz="2800" dirty="0" smtClean="0"/>
              <a:t>ソケットリフトなど）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544" y="55172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⑦</a:t>
            </a:r>
            <a:r>
              <a:rPr lang="ja-JP" altLang="en-US" sz="2800" dirty="0" smtClean="0"/>
              <a:t>補綴物の種類、維持方式の記載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5536" y="260648"/>
            <a:ext cx="2098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症例番号　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761723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755576" y="980728"/>
            <a:ext cx="7488832" cy="39604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2348880"/>
            <a:ext cx="75789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術前パノラマレントゲン（</a:t>
            </a:r>
            <a:r>
              <a:rPr kumimoji="1" lang="en-US" altLang="ja-JP" sz="2800" dirty="0" smtClean="0"/>
              <a:t>CT</a:t>
            </a:r>
            <a:r>
              <a:rPr kumimoji="1" lang="ja-JP" altLang="en-US" sz="2800" dirty="0" smtClean="0"/>
              <a:t>の２</a:t>
            </a:r>
            <a:r>
              <a:rPr kumimoji="1" lang="en-US" altLang="ja-JP" sz="2800" dirty="0" smtClean="0"/>
              <a:t>D</a:t>
            </a:r>
            <a:r>
              <a:rPr kumimoji="1" lang="ja-JP" altLang="en-US" sz="2800" dirty="0" smtClean="0"/>
              <a:t>切出しで</a:t>
            </a:r>
            <a:r>
              <a:rPr lang="ja-JP" altLang="en-US" sz="2800" dirty="0" smtClean="0"/>
              <a:t>代用</a:t>
            </a:r>
            <a:r>
              <a:rPr kumimoji="1" lang="ja-JP" altLang="en-US" sz="2800" dirty="0" smtClean="0"/>
              <a:t>可）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　術直前のパノラマレントゲンが無い場合は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初診時もしくは術直後のパノラマ（</a:t>
            </a:r>
            <a:r>
              <a:rPr kumimoji="1" lang="en-US" altLang="ja-JP" sz="2800" dirty="0" smtClean="0"/>
              <a:t>CT</a:t>
            </a:r>
            <a:r>
              <a:rPr kumimoji="1" lang="ja-JP" altLang="en-US" sz="2800" dirty="0" smtClean="0"/>
              <a:t>）で代用可</a:t>
            </a:r>
            <a:endParaRPr kumimoji="1" lang="ja-JP" altLang="en-US" sz="2800" dirty="0"/>
          </a:p>
        </p:txBody>
      </p:sp>
      <p:sp>
        <p:nvSpPr>
          <p:cNvPr id="6" name="正方形/長方形 5"/>
          <p:cNvSpPr/>
          <p:nvPr/>
        </p:nvSpPr>
        <p:spPr>
          <a:xfrm>
            <a:off x="3635896" y="5157192"/>
            <a:ext cx="266429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229200"/>
            <a:ext cx="241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インプラントサイズ記載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979712" y="188640"/>
            <a:ext cx="25202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9712" y="260648"/>
            <a:ext cx="259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患者氏名（イニシャル可）</a:t>
            </a:r>
            <a:endParaRPr kumimoji="1" lang="ja-JP" altLang="en-US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563888" y="5949280"/>
            <a:ext cx="21602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ひひずけ日図家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95936" y="6021288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日付を記載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76056" y="188640"/>
            <a:ext cx="1944216" cy="5040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　術前</a:t>
            </a:r>
            <a:r>
              <a:rPr lang="ja-JP" altLang="en-US" dirty="0"/>
              <a:t>、部位記載</a:t>
            </a:r>
          </a:p>
        </p:txBody>
      </p:sp>
    </p:spTree>
    <p:extLst>
      <p:ext uri="{BB962C8B-B14F-4D97-AF65-F5344CB8AC3E}">
        <p14:creationId xmlns:p14="http://schemas.microsoft.com/office/powerpoint/2010/main" val="1587499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600" y="836712"/>
            <a:ext cx="7200800" cy="39604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95736" y="2348880"/>
            <a:ext cx="50864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prstClr val="black"/>
                </a:solidFill>
              </a:rPr>
              <a:t>術後</a:t>
            </a:r>
            <a:r>
              <a:rPr lang="en-US" altLang="ja-JP" sz="2800" dirty="0">
                <a:solidFill>
                  <a:prstClr val="black"/>
                </a:solidFill>
              </a:rPr>
              <a:t>3</a:t>
            </a:r>
            <a:r>
              <a:rPr lang="ja-JP" altLang="en-US" sz="2800" dirty="0">
                <a:solidFill>
                  <a:prstClr val="black"/>
                </a:solidFill>
              </a:rPr>
              <a:t>年</a:t>
            </a:r>
            <a:r>
              <a:rPr lang="ja-JP" altLang="en-US" sz="2800" dirty="0" smtClean="0">
                <a:solidFill>
                  <a:prstClr val="black"/>
                </a:solidFill>
              </a:rPr>
              <a:t>経過</a:t>
            </a:r>
            <a:r>
              <a:rPr lang="ja-JP" altLang="en-US" sz="2800" dirty="0" smtClean="0"/>
              <a:t>パノラマレントゲン</a:t>
            </a:r>
            <a:endParaRPr lang="en-US" altLang="ja-JP" sz="2800" dirty="0" smtClean="0"/>
          </a:p>
          <a:p>
            <a:r>
              <a:rPr lang="ja-JP" altLang="en-US" sz="2800" dirty="0" smtClean="0"/>
              <a:t>（</a:t>
            </a:r>
            <a:r>
              <a:rPr lang="en-US" altLang="ja-JP" sz="2800" dirty="0"/>
              <a:t>CT</a:t>
            </a:r>
            <a:r>
              <a:rPr lang="ja-JP" altLang="en-US" sz="2800" dirty="0"/>
              <a:t>の２</a:t>
            </a:r>
            <a:r>
              <a:rPr lang="en-US" altLang="ja-JP" sz="2800" dirty="0"/>
              <a:t>D</a:t>
            </a:r>
            <a:r>
              <a:rPr lang="ja-JP" altLang="en-US" sz="2800" dirty="0" smtClean="0"/>
              <a:t>切出し画像で代用可</a:t>
            </a:r>
            <a:r>
              <a:rPr lang="ja-JP" altLang="en-US" sz="2800" dirty="0"/>
              <a:t>）</a:t>
            </a:r>
            <a:endParaRPr lang="en-US" altLang="ja-JP" sz="2800" dirty="0"/>
          </a:p>
        </p:txBody>
      </p:sp>
      <p:sp>
        <p:nvSpPr>
          <p:cNvPr id="6" name="正方形/長方形 5"/>
          <p:cNvSpPr/>
          <p:nvPr/>
        </p:nvSpPr>
        <p:spPr>
          <a:xfrm>
            <a:off x="3635896" y="5157192"/>
            <a:ext cx="273630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229200"/>
            <a:ext cx="241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インプラントサイズ記載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979712" y="188640"/>
            <a:ext cx="25202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9712" y="260648"/>
            <a:ext cx="259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患者氏名（イニシャル可）</a:t>
            </a:r>
            <a:endParaRPr kumimoji="1" lang="ja-JP" altLang="en-US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563888" y="5949280"/>
            <a:ext cx="21602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ひひずけ日図家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95936" y="6021288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日付を記載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76056" y="188640"/>
            <a:ext cx="1944216" cy="5040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　術後、</a:t>
            </a:r>
            <a:r>
              <a:rPr lang="ja-JP" altLang="en-US" dirty="0"/>
              <a:t>部位記載</a:t>
            </a:r>
          </a:p>
        </p:txBody>
      </p:sp>
    </p:spTree>
    <p:extLst>
      <p:ext uri="{BB962C8B-B14F-4D97-AF65-F5344CB8AC3E}">
        <p14:creationId xmlns:p14="http://schemas.microsoft.com/office/powerpoint/2010/main" val="222553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899592" y="188640"/>
            <a:ext cx="7185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術</a:t>
            </a:r>
            <a:r>
              <a:rPr lang="ja-JP" altLang="en-US" sz="2000" b="1" dirty="0" smtClean="0"/>
              <a:t>前</a:t>
            </a:r>
            <a:r>
              <a:rPr kumimoji="1" lang="ja-JP" altLang="en-US" sz="2000" b="1" dirty="0" smtClean="0"/>
              <a:t>口腔内写真</a:t>
            </a:r>
            <a:r>
              <a:rPr lang="ja-JP" altLang="en-US" sz="2000" b="1" dirty="0" smtClean="0"/>
              <a:t>（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必ずしも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5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枚法でなくとも良い。術部位は必要</a:t>
            </a:r>
            <a:r>
              <a:rPr lang="ja-JP" altLang="en-US" sz="2000" b="1" dirty="0" smtClean="0"/>
              <a:t>。）</a:t>
            </a:r>
            <a:endParaRPr kumimoji="1" lang="en-US" altLang="ja-JP" sz="2000" b="1" dirty="0" smtClean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683568" y="764704"/>
            <a:ext cx="7920880" cy="5184576"/>
            <a:chOff x="683568" y="548680"/>
            <a:chExt cx="7920880" cy="5184576"/>
          </a:xfrm>
        </p:grpSpPr>
        <p:sp>
          <p:nvSpPr>
            <p:cNvPr id="10" name="正方形/長方形 9"/>
            <p:cNvSpPr/>
            <p:nvPr/>
          </p:nvSpPr>
          <p:spPr>
            <a:xfrm>
              <a:off x="3419872" y="548680"/>
              <a:ext cx="2448272" cy="16561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419872" y="2420888"/>
              <a:ext cx="2448272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3419872" y="4077072"/>
              <a:ext cx="2448272" cy="165618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83568" y="2420888"/>
              <a:ext cx="2448272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156176" y="2420888"/>
              <a:ext cx="2448272" cy="151216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923928" y="2924944"/>
              <a:ext cx="13018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正面観</a:t>
              </a:r>
              <a:endParaRPr kumimoji="1" lang="ja-JP" altLang="en-US" sz="24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635896" y="1124744"/>
              <a:ext cx="20866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上顎咬合面観</a:t>
              </a:r>
              <a:endParaRPr kumimoji="1" lang="en-US" altLang="ja-JP" sz="2400" dirty="0" smtClean="0"/>
            </a:p>
            <a:p>
              <a:r>
                <a:rPr lang="ja-JP" altLang="en-US" sz="1200" dirty="0" smtClean="0">
                  <a:solidFill>
                    <a:srgbClr val="FF0000"/>
                  </a:solidFill>
                </a:rPr>
                <a:t>ミラー像の場合は左右の調整</a:t>
              </a:r>
              <a:endParaRPr kumimoji="1" lang="ja-JP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635896" y="4581128"/>
              <a:ext cx="21602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dirty="0"/>
                <a:t>下</a:t>
              </a:r>
              <a:r>
                <a:rPr kumimoji="1" lang="ja-JP" altLang="en-US" sz="2400" dirty="0" smtClean="0"/>
                <a:t>顎咬合面観</a:t>
              </a:r>
              <a:endParaRPr kumimoji="1" lang="en-US" altLang="ja-JP" sz="2400" dirty="0" smtClean="0"/>
            </a:p>
            <a:p>
              <a:r>
                <a:rPr lang="ja-JP" altLang="en-US" sz="1200" dirty="0">
                  <a:solidFill>
                    <a:srgbClr val="FF0000"/>
                  </a:solidFill>
                </a:rPr>
                <a:t>ミラー像の場合は左右の調整</a:t>
              </a:r>
            </a:p>
            <a:p>
              <a:endParaRPr kumimoji="1" lang="ja-JP" altLang="en-US" sz="2400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187624" y="2924944"/>
              <a:ext cx="1373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側面観</a:t>
              </a:r>
              <a:endParaRPr kumimoji="1" lang="ja-JP" altLang="en-US" sz="24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6876256" y="2996952"/>
              <a:ext cx="13459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 smtClean="0"/>
                <a:t>側面観</a:t>
              </a:r>
              <a:endParaRPr kumimoji="1" lang="ja-JP" altLang="en-US" sz="2400" dirty="0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771800" y="6093296"/>
            <a:ext cx="385161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撮影部位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OPE</a:t>
            </a:r>
            <a:r>
              <a:rPr kumimoji="1" lang="ja-JP" altLang="en-US" dirty="0" smtClean="0"/>
              <a:t>部位）、</a:t>
            </a:r>
            <a:r>
              <a:rPr kumimoji="1" lang="ja-JP" altLang="en-US" dirty="0" smtClean="0">
                <a:solidFill>
                  <a:srgbClr val="FF0000"/>
                </a:solidFill>
              </a:rPr>
              <a:t>撮影日</a:t>
            </a:r>
            <a:r>
              <a:rPr kumimoji="1" lang="ja-JP" altLang="en-US" dirty="0" smtClean="0"/>
              <a:t>の記載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0595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47664" y="548680"/>
            <a:ext cx="6507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術中口腔内写真（術中が無ければ補綴模型の写真でも可）</a:t>
            </a:r>
            <a:endParaRPr kumimoji="1" lang="ja-JP" altLang="en-US" sz="20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611560" y="1268760"/>
            <a:ext cx="3600400" cy="2880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716016" y="1268760"/>
            <a:ext cx="3600400" cy="2880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55776" y="4869160"/>
            <a:ext cx="3738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</a:rPr>
              <a:t>最低１枚、可能であれば複数枚。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83768" y="5517232"/>
            <a:ext cx="372357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撮影部位</a:t>
            </a:r>
            <a:r>
              <a:rPr lang="ja-JP" altLang="en-US" dirty="0"/>
              <a:t>（</a:t>
            </a:r>
            <a:r>
              <a:rPr lang="en-US" altLang="ja-JP" dirty="0"/>
              <a:t>OPE</a:t>
            </a:r>
            <a:r>
              <a:rPr lang="ja-JP" altLang="en-US" dirty="0"/>
              <a:t>部位）、</a:t>
            </a:r>
            <a:r>
              <a:rPr lang="ja-JP" altLang="en-US" dirty="0">
                <a:solidFill>
                  <a:srgbClr val="FF0000"/>
                </a:solidFill>
              </a:rPr>
              <a:t>撮影日</a:t>
            </a:r>
            <a:r>
              <a:rPr lang="ja-JP" altLang="en-US" dirty="0"/>
              <a:t>の</a:t>
            </a:r>
            <a:r>
              <a:rPr lang="ja-JP" altLang="en-US" dirty="0" smtClean="0"/>
              <a:t>記載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37122</TotalTime>
  <Words>419</Words>
  <Application>Microsoft Office PowerPoint</Application>
  <PresentationFormat>画面に合わせる (4:3)</PresentationFormat>
  <Paragraphs>204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ＭＳ Ｐゴシック</vt:lpstr>
      <vt:lpstr>繝｡繧､繝ｪ繧ｪ</vt:lpstr>
      <vt:lpstr>Arial</vt:lpstr>
      <vt:lpstr>Calibri</vt:lpstr>
      <vt:lpstr>Mangal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①患者名（イニシャル）　性別（M,W）　年齢（OPE時）　　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aya_sakamoto</cp:lastModifiedBy>
  <cp:revision>74</cp:revision>
  <dcterms:created xsi:type="dcterms:W3CDTF">2014-06-14T01:11:41Z</dcterms:created>
  <dcterms:modified xsi:type="dcterms:W3CDTF">2020-03-02T01:08:30Z</dcterms:modified>
</cp:coreProperties>
</file>